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57" r:id="rId2"/>
    <p:sldId id="258" r:id="rId3"/>
    <p:sldId id="259" r:id="rId4"/>
    <p:sldId id="256"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8" d="100"/>
          <a:sy n="68" d="100"/>
        </p:scale>
        <p:origin x="54"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8E16021-E657-49A1-95B6-3733A1676C4E}" type="datetimeFigureOut">
              <a:rPr lang="en-US" smtClean="0"/>
              <a:t>4/7/2020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E5587E3-DAD9-4726-8C7D-499F50B10450}"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096787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16021-E657-49A1-95B6-3733A1676C4E}"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587E3-DAD9-4726-8C7D-499F50B10450}" type="slidenum">
              <a:rPr lang="en-US" smtClean="0"/>
              <a:t>‹#›</a:t>
            </a:fld>
            <a:endParaRPr lang="en-US"/>
          </a:p>
        </p:txBody>
      </p:sp>
    </p:spTree>
    <p:extLst>
      <p:ext uri="{BB962C8B-B14F-4D97-AF65-F5344CB8AC3E}">
        <p14:creationId xmlns:p14="http://schemas.microsoft.com/office/powerpoint/2010/main" val="340639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16021-E657-49A1-95B6-3733A1676C4E}"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587E3-DAD9-4726-8C7D-499F50B10450}" type="slidenum">
              <a:rPr lang="en-US" smtClean="0"/>
              <a:t>‹#›</a:t>
            </a:fld>
            <a:endParaRPr lang="en-US"/>
          </a:p>
        </p:txBody>
      </p:sp>
    </p:spTree>
    <p:extLst>
      <p:ext uri="{BB962C8B-B14F-4D97-AF65-F5344CB8AC3E}">
        <p14:creationId xmlns:p14="http://schemas.microsoft.com/office/powerpoint/2010/main" val="411206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16021-E657-49A1-95B6-3733A1676C4E}"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587E3-DAD9-4726-8C7D-499F50B10450}" type="slidenum">
              <a:rPr lang="en-US" smtClean="0"/>
              <a:t>‹#›</a:t>
            </a:fld>
            <a:endParaRPr lang="en-US"/>
          </a:p>
        </p:txBody>
      </p:sp>
    </p:spTree>
    <p:extLst>
      <p:ext uri="{BB962C8B-B14F-4D97-AF65-F5344CB8AC3E}">
        <p14:creationId xmlns:p14="http://schemas.microsoft.com/office/powerpoint/2010/main" val="148422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8E16021-E657-49A1-95B6-3733A1676C4E}" type="datetimeFigureOut">
              <a:rPr lang="en-US" smtClean="0"/>
              <a:t>4/7/2020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E5587E3-DAD9-4726-8C7D-499F50B1045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728622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E16021-E657-49A1-95B6-3733A1676C4E}"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587E3-DAD9-4726-8C7D-499F50B10450}" type="slidenum">
              <a:rPr lang="en-US" smtClean="0"/>
              <a:t>‹#›</a:t>
            </a:fld>
            <a:endParaRPr lang="en-US"/>
          </a:p>
        </p:txBody>
      </p:sp>
    </p:spTree>
    <p:extLst>
      <p:ext uri="{BB962C8B-B14F-4D97-AF65-F5344CB8AC3E}">
        <p14:creationId xmlns:p14="http://schemas.microsoft.com/office/powerpoint/2010/main" val="66090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E16021-E657-49A1-95B6-3733A1676C4E}"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587E3-DAD9-4726-8C7D-499F50B10450}" type="slidenum">
              <a:rPr lang="en-US" smtClean="0"/>
              <a:t>‹#›</a:t>
            </a:fld>
            <a:endParaRPr lang="en-US"/>
          </a:p>
        </p:txBody>
      </p:sp>
    </p:spTree>
    <p:extLst>
      <p:ext uri="{BB962C8B-B14F-4D97-AF65-F5344CB8AC3E}">
        <p14:creationId xmlns:p14="http://schemas.microsoft.com/office/powerpoint/2010/main" val="322294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E16021-E657-49A1-95B6-3733A1676C4E}"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587E3-DAD9-4726-8C7D-499F50B10450}" type="slidenum">
              <a:rPr lang="en-US" smtClean="0"/>
              <a:t>‹#›</a:t>
            </a:fld>
            <a:endParaRPr lang="en-US"/>
          </a:p>
        </p:txBody>
      </p:sp>
    </p:spTree>
    <p:extLst>
      <p:ext uri="{BB962C8B-B14F-4D97-AF65-F5344CB8AC3E}">
        <p14:creationId xmlns:p14="http://schemas.microsoft.com/office/powerpoint/2010/main" val="211505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6021-E657-49A1-95B6-3733A1676C4E}"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587E3-DAD9-4726-8C7D-499F50B10450}" type="slidenum">
              <a:rPr lang="en-US" smtClean="0"/>
              <a:t>‹#›</a:t>
            </a:fld>
            <a:endParaRPr lang="en-US"/>
          </a:p>
        </p:txBody>
      </p:sp>
    </p:spTree>
    <p:extLst>
      <p:ext uri="{BB962C8B-B14F-4D97-AF65-F5344CB8AC3E}">
        <p14:creationId xmlns:p14="http://schemas.microsoft.com/office/powerpoint/2010/main" val="222440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8E16021-E657-49A1-95B6-3733A1676C4E}" type="datetimeFigureOut">
              <a:rPr lang="en-US" smtClean="0"/>
              <a:t>4/7/2020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E5587E3-DAD9-4726-8C7D-499F50B1045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34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8E16021-E657-49A1-95B6-3733A1676C4E}" type="datetimeFigureOut">
              <a:rPr lang="en-US" smtClean="0"/>
              <a:t>4/7/2020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E5587E3-DAD9-4726-8C7D-499F50B1045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957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8E16021-E657-49A1-95B6-3733A1676C4E}" type="datetimeFigureOut">
              <a:rPr lang="en-US" smtClean="0"/>
              <a:t>4/7/2020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E5587E3-DAD9-4726-8C7D-499F50B1045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549618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9OEOHQDiYuw&amp;feature=youtu.be" TargetMode="External"/><Relationship Id="rId2" Type="http://schemas.openxmlformats.org/officeDocument/2006/relationships/hyperlink" Target="https://www.youtube.com/watch?v=mN5IvS96wN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1B47-C941-4024-B02D-2C6688F5FECB}"/>
              </a:ext>
            </a:extLst>
          </p:cNvPr>
          <p:cNvSpPr>
            <a:spLocks noGrp="1"/>
          </p:cNvSpPr>
          <p:nvPr>
            <p:ph type="title"/>
          </p:nvPr>
        </p:nvSpPr>
        <p:spPr>
          <a:xfrm>
            <a:off x="633048" y="123092"/>
            <a:ext cx="11394830" cy="1485900"/>
          </a:xfrm>
        </p:spPr>
        <p:txBody>
          <a:bodyPr>
            <a:noAutofit/>
          </a:bodyPr>
          <a:lstStyle/>
          <a:p>
            <a:pPr algn="ctr"/>
            <a:r>
              <a:rPr lang="en-US" sz="6000" b="1" dirty="0"/>
              <a:t>Science Express</a:t>
            </a:r>
            <a:br>
              <a:rPr lang="en-US" sz="6000" b="1" dirty="0"/>
            </a:br>
            <a:r>
              <a:rPr lang="en-US" sz="6000" b="1" dirty="0"/>
              <a:t>Gel Electrophoresis DNA Extension</a:t>
            </a:r>
          </a:p>
        </p:txBody>
      </p:sp>
      <p:pic>
        <p:nvPicPr>
          <p:cNvPr id="4" name="Picture 3" descr="A screen shot of a computer&#10;&#10;Description automatically generated">
            <a:extLst>
              <a:ext uri="{FF2B5EF4-FFF2-40B4-BE49-F238E27FC236}">
                <a16:creationId xmlns:a16="http://schemas.microsoft.com/office/drawing/2014/main" id="{F1CA9663-A727-4F69-A835-589B37FE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018" y="1926817"/>
            <a:ext cx="9186204" cy="4465516"/>
          </a:xfrm>
          <a:prstGeom prst="rect">
            <a:avLst/>
          </a:prstGeom>
        </p:spPr>
      </p:pic>
    </p:spTree>
    <p:extLst>
      <p:ext uri="{BB962C8B-B14F-4D97-AF65-F5344CB8AC3E}">
        <p14:creationId xmlns:p14="http://schemas.microsoft.com/office/powerpoint/2010/main" val="168970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2E360D-6354-4731-B01A-CC2DFC339C64}"/>
              </a:ext>
            </a:extLst>
          </p:cNvPr>
          <p:cNvSpPr txBox="1"/>
          <p:nvPr/>
        </p:nvSpPr>
        <p:spPr>
          <a:xfrm>
            <a:off x="745588" y="253218"/>
            <a:ext cx="11282289" cy="470898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This gel electrophoresis DNA extension activity assumes the “How Gel Electrophoresis Works” and “Gel Electrophoresis Dyes Lab” videos have been watched. They can be found here:</a:t>
            </a:r>
          </a:p>
          <a:p>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“How Gel Electrophoresis Works”: </a:t>
            </a:r>
            <a:r>
              <a:rPr lang="en-US" sz="2000" b="1" dirty="0">
                <a:latin typeface="Calibri" panose="020F0502020204030204" pitchFamily="34" charset="0"/>
                <a:cs typeface="Calibri" panose="020F0502020204030204" pitchFamily="34" charset="0"/>
                <a:hlinkClick r:id="rId2"/>
              </a:rPr>
              <a:t>https://www.youtube.com/watch?v=mN5IvS96wNk</a:t>
            </a:r>
            <a:endParaRPr lang="en-US" sz="20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“Gel Electrophoresis Dyes Lab”: </a:t>
            </a:r>
            <a:r>
              <a:rPr lang="en-US" sz="2000" b="1" dirty="0">
                <a:latin typeface="Calibri" panose="020F0502020204030204" pitchFamily="34" charset="0"/>
                <a:cs typeface="Calibri" panose="020F0502020204030204" pitchFamily="34" charset="0"/>
                <a:hlinkClick r:id="rId3"/>
              </a:rPr>
              <a:t>https://www.youtube.com/watch?v=9OEOHQDiYuw&amp;feature=youtu.be</a:t>
            </a:r>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In this lab the Modern Biology Exp 301 “The Length of DNA Molecules” experiment was used. Since this was lab used real DNA, the agarose gel was stained with Carolina Blu stain to view the DNA bands. There are other fluorescing stains that show the DNA bands much better, but they are either cost-prohibitive are not legal to use in Indiana high schools. </a:t>
            </a: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This laboratory investigation uses a sample of known DNA fragment lengths to determine the length of an unknown DNA fragment length.</a:t>
            </a:r>
          </a:p>
        </p:txBody>
      </p:sp>
    </p:spTree>
    <p:extLst>
      <p:ext uri="{BB962C8B-B14F-4D97-AF65-F5344CB8AC3E}">
        <p14:creationId xmlns:p14="http://schemas.microsoft.com/office/powerpoint/2010/main" val="236156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F771CE-824E-4602-A586-DB0AA876BBD5}"/>
              </a:ext>
            </a:extLst>
          </p:cNvPr>
          <p:cNvSpPr txBox="1"/>
          <p:nvPr/>
        </p:nvSpPr>
        <p:spPr>
          <a:xfrm>
            <a:off x="787791" y="239151"/>
            <a:ext cx="11254154" cy="341632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First, a 1.2% agarose gel is made. Then the gel is loaded as shown:</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Lane 1: Dyes</a:t>
            </a:r>
          </a:p>
          <a:p>
            <a:r>
              <a:rPr lang="en-US" b="1" dirty="0">
                <a:latin typeface="Calibri" panose="020F0502020204030204" pitchFamily="34" charset="0"/>
                <a:cs typeface="Calibri" panose="020F0502020204030204" pitchFamily="34" charset="0"/>
              </a:rPr>
              <a:t>Lane 2: Known DNA fragments</a:t>
            </a:r>
          </a:p>
          <a:p>
            <a:r>
              <a:rPr lang="en-US" b="1" dirty="0">
                <a:latin typeface="Calibri" panose="020F0502020204030204" pitchFamily="34" charset="0"/>
                <a:cs typeface="Calibri" panose="020F0502020204030204" pitchFamily="34" charset="0"/>
              </a:rPr>
              <a:t>Lane 3: </a:t>
            </a:r>
            <a:r>
              <a:rPr lang="en-US" b="1" dirty="0" err="1">
                <a:latin typeface="Calibri" panose="020F0502020204030204" pitchFamily="34" charset="0"/>
                <a:cs typeface="Calibri" panose="020F0502020204030204" pitchFamily="34" charset="0"/>
              </a:rPr>
              <a:t>Unkown</a:t>
            </a:r>
            <a:r>
              <a:rPr lang="en-US" b="1" dirty="0">
                <a:latin typeface="Calibri" panose="020F0502020204030204" pitchFamily="34" charset="0"/>
                <a:cs typeface="Calibri" panose="020F0502020204030204" pitchFamily="34" charset="0"/>
              </a:rPr>
              <a:t> DNA fragment</a:t>
            </a:r>
          </a:p>
          <a:p>
            <a:r>
              <a:rPr lang="en-US" b="1" dirty="0">
                <a:latin typeface="Calibri" panose="020F0502020204030204" pitchFamily="34" charset="0"/>
                <a:cs typeface="Calibri" panose="020F0502020204030204" pitchFamily="34" charset="0"/>
              </a:rPr>
              <a:t>Lane 4: Known DNA fragments</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The gel was then run at 170 volts for one hour. The gel was considered complete when the some of the dyes loaded in to lane 1 started to run off of the gel. The gel was then removed from the electrophoresis chamber and placed into gel staining container and covered with Carolina Blu stain and allowed to sit for 4 hours. After 4 hours the stain was removed and the gel was de-stained with a de-stain solution for 20 minutes. Then, the gel was ready for viewing on a light box, as shown below.</a:t>
            </a:r>
          </a:p>
        </p:txBody>
      </p:sp>
      <p:pic>
        <p:nvPicPr>
          <p:cNvPr id="4" name="Picture 3" descr="A screen shot of a computer&#10;&#10;Description automatically generated">
            <a:extLst>
              <a:ext uri="{FF2B5EF4-FFF2-40B4-BE49-F238E27FC236}">
                <a16:creationId xmlns:a16="http://schemas.microsoft.com/office/drawing/2014/main" id="{90E3CDBC-B175-4FEB-A12A-2016B6085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942" y="3881987"/>
            <a:ext cx="5630115" cy="2736862"/>
          </a:xfrm>
          <a:prstGeom prst="rect">
            <a:avLst/>
          </a:prstGeom>
        </p:spPr>
      </p:pic>
    </p:spTree>
    <p:extLst>
      <p:ext uri="{BB962C8B-B14F-4D97-AF65-F5344CB8AC3E}">
        <p14:creationId xmlns:p14="http://schemas.microsoft.com/office/powerpoint/2010/main" val="288425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descr="A picture containing light&#10;&#10;Description automatically generated">
            <a:extLst>
              <a:ext uri="{FF2B5EF4-FFF2-40B4-BE49-F238E27FC236}">
                <a16:creationId xmlns:a16="http://schemas.microsoft.com/office/drawing/2014/main" id="{64C0BEDE-176C-4C07-B70E-75B3B54A2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676" y="1953640"/>
            <a:ext cx="7993398" cy="3885680"/>
          </a:xfrm>
          <a:prstGeom prst="rect">
            <a:avLst/>
          </a:prstGeom>
        </p:spPr>
      </p:pic>
      <p:cxnSp>
        <p:nvCxnSpPr>
          <p:cNvPr id="18" name="Straight Arrow Connector 17">
            <a:extLst>
              <a:ext uri="{FF2B5EF4-FFF2-40B4-BE49-F238E27FC236}">
                <a16:creationId xmlns:a16="http://schemas.microsoft.com/office/drawing/2014/main" id="{B30E38AE-5613-4DC5-A8FB-4A5C93981EDC}"/>
              </a:ext>
            </a:extLst>
          </p:cNvPr>
          <p:cNvCxnSpPr/>
          <p:nvPr/>
        </p:nvCxnSpPr>
        <p:spPr>
          <a:xfrm>
            <a:off x="6421901" y="4480560"/>
            <a:ext cx="0" cy="175846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6A2657B-DB37-46F7-AC5E-C80B2528B3C3}"/>
              </a:ext>
            </a:extLst>
          </p:cNvPr>
          <p:cNvCxnSpPr/>
          <p:nvPr/>
        </p:nvCxnSpPr>
        <p:spPr>
          <a:xfrm>
            <a:off x="6269502" y="4480560"/>
            <a:ext cx="0" cy="175846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684FE8D-60C4-4A30-99BB-698D033B6FBB}"/>
              </a:ext>
            </a:extLst>
          </p:cNvPr>
          <p:cNvCxnSpPr/>
          <p:nvPr/>
        </p:nvCxnSpPr>
        <p:spPr>
          <a:xfrm>
            <a:off x="5920154" y="4480560"/>
            <a:ext cx="0" cy="175846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BCCA973-31BE-43AD-BAA2-15C6473C2159}"/>
              </a:ext>
            </a:extLst>
          </p:cNvPr>
          <p:cNvCxnSpPr/>
          <p:nvPr/>
        </p:nvCxnSpPr>
        <p:spPr>
          <a:xfrm>
            <a:off x="5765409" y="4480560"/>
            <a:ext cx="0" cy="175846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D50AE69-41D9-49E0-B545-A1D93B08AF7E}"/>
              </a:ext>
            </a:extLst>
          </p:cNvPr>
          <p:cNvCxnSpPr/>
          <p:nvPr/>
        </p:nvCxnSpPr>
        <p:spPr>
          <a:xfrm>
            <a:off x="5598942" y="4480560"/>
            <a:ext cx="0" cy="175846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38D761B8-32E1-4086-A4C9-8F9EBFC64FA6}"/>
              </a:ext>
            </a:extLst>
          </p:cNvPr>
          <p:cNvCxnSpPr/>
          <p:nvPr/>
        </p:nvCxnSpPr>
        <p:spPr>
          <a:xfrm>
            <a:off x="5247250" y="4480560"/>
            <a:ext cx="0" cy="175846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BE025A5-A558-4894-8E75-D7011B14AC0E}"/>
              </a:ext>
            </a:extLst>
          </p:cNvPr>
          <p:cNvSpPr txBox="1"/>
          <p:nvPr/>
        </p:nvSpPr>
        <p:spPr>
          <a:xfrm>
            <a:off x="4614203" y="6239022"/>
            <a:ext cx="4009293" cy="369332"/>
          </a:xfrm>
          <a:prstGeom prst="rect">
            <a:avLst/>
          </a:prstGeom>
          <a:noFill/>
        </p:spPr>
        <p:txBody>
          <a:bodyPr wrap="square" rtlCol="0">
            <a:spAutoFit/>
          </a:bodyPr>
          <a:lstStyle/>
          <a:p>
            <a:r>
              <a:rPr lang="en-US" b="1" dirty="0"/>
              <a:t>Known DNA fragment lengths</a:t>
            </a:r>
          </a:p>
        </p:txBody>
      </p:sp>
      <p:cxnSp>
        <p:nvCxnSpPr>
          <p:cNvPr id="27" name="Straight Arrow Connector 26">
            <a:extLst>
              <a:ext uri="{FF2B5EF4-FFF2-40B4-BE49-F238E27FC236}">
                <a16:creationId xmlns:a16="http://schemas.microsoft.com/office/drawing/2014/main" id="{6E916C31-B197-4F51-8F9E-AEFB254FE4EC}"/>
              </a:ext>
            </a:extLst>
          </p:cNvPr>
          <p:cNvCxnSpPr>
            <a:cxnSpLocks/>
          </p:cNvCxnSpPr>
          <p:nvPr/>
        </p:nvCxnSpPr>
        <p:spPr>
          <a:xfrm>
            <a:off x="6269502" y="1702190"/>
            <a:ext cx="0" cy="2011681"/>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5369B2-BE2C-4BF3-B141-EA26AD169701}"/>
              </a:ext>
            </a:extLst>
          </p:cNvPr>
          <p:cNvSpPr txBox="1"/>
          <p:nvPr/>
        </p:nvSpPr>
        <p:spPr>
          <a:xfrm>
            <a:off x="3589606" y="1399642"/>
            <a:ext cx="5359791" cy="369332"/>
          </a:xfrm>
          <a:prstGeom prst="rect">
            <a:avLst/>
          </a:prstGeom>
          <a:noFill/>
        </p:spPr>
        <p:txBody>
          <a:bodyPr wrap="square" rtlCol="0">
            <a:spAutoFit/>
          </a:bodyPr>
          <a:lstStyle/>
          <a:p>
            <a:pPr algn="ctr"/>
            <a:r>
              <a:rPr lang="en-US" b="1" dirty="0"/>
              <a:t>Unknown DNA fragment</a:t>
            </a:r>
          </a:p>
        </p:txBody>
      </p:sp>
      <p:sp>
        <p:nvSpPr>
          <p:cNvPr id="31" name="TextBox 30">
            <a:extLst>
              <a:ext uri="{FF2B5EF4-FFF2-40B4-BE49-F238E27FC236}">
                <a16:creationId xmlns:a16="http://schemas.microsoft.com/office/drawing/2014/main" id="{F30F3AD1-995B-4909-853D-A41F5279BD52}"/>
              </a:ext>
            </a:extLst>
          </p:cNvPr>
          <p:cNvSpPr txBox="1"/>
          <p:nvPr/>
        </p:nvSpPr>
        <p:spPr>
          <a:xfrm>
            <a:off x="787791" y="98474"/>
            <a:ext cx="11240080" cy="1200329"/>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This angle shows the DNA bands better. This gel could have been run longer to get more separation, but the loading dyes included in the kit where starting run off of the gel, so it was removed from the chamber.</a:t>
            </a:r>
          </a:p>
        </p:txBody>
      </p:sp>
    </p:spTree>
    <p:extLst>
      <p:ext uri="{BB962C8B-B14F-4D97-AF65-F5344CB8AC3E}">
        <p14:creationId xmlns:p14="http://schemas.microsoft.com/office/powerpoint/2010/main" val="299963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sitting, table, small&#10;&#10;Description automatically generated">
            <a:extLst>
              <a:ext uri="{FF2B5EF4-FFF2-40B4-BE49-F238E27FC236}">
                <a16:creationId xmlns:a16="http://schemas.microsoft.com/office/drawing/2014/main" id="{A9776801-63A7-4E34-B583-DE247CA4B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995" y="2213024"/>
            <a:ext cx="8800010" cy="4277783"/>
          </a:xfrm>
          <a:prstGeom prst="rect">
            <a:avLst/>
          </a:prstGeom>
        </p:spPr>
      </p:pic>
      <p:sp>
        <p:nvSpPr>
          <p:cNvPr id="4" name="TextBox 3">
            <a:extLst>
              <a:ext uri="{FF2B5EF4-FFF2-40B4-BE49-F238E27FC236}">
                <a16:creationId xmlns:a16="http://schemas.microsoft.com/office/drawing/2014/main" id="{A09E36F0-F6C1-4EFB-9CD8-C5C47ADC4A9F}"/>
              </a:ext>
            </a:extLst>
          </p:cNvPr>
          <p:cNvSpPr txBox="1"/>
          <p:nvPr/>
        </p:nvSpPr>
        <p:spPr>
          <a:xfrm>
            <a:off x="1083212" y="239151"/>
            <a:ext cx="10874326" cy="1569660"/>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The DNA bands were then measured. The measurements were as follow:</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Known DNA bands: 1) 7mm, 2) 14mm, 3) 16mm, 4) 18mm, 5) 21mm, 6) 22mm</a:t>
            </a:r>
          </a:p>
          <a:p>
            <a:r>
              <a:rPr lang="en-US" sz="2400" b="1" dirty="0">
                <a:latin typeface="Calibri" panose="020F0502020204030204" pitchFamily="34" charset="0"/>
                <a:cs typeface="Calibri" panose="020F0502020204030204" pitchFamily="34" charset="0"/>
              </a:rPr>
              <a:t>Known DNA fragment band: 1) 20mm</a:t>
            </a:r>
          </a:p>
        </p:txBody>
      </p:sp>
    </p:spTree>
    <p:extLst>
      <p:ext uri="{BB962C8B-B14F-4D97-AF65-F5344CB8AC3E}">
        <p14:creationId xmlns:p14="http://schemas.microsoft.com/office/powerpoint/2010/main" val="387285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85A0-5862-4617-A77B-40E7E9705E72}"/>
              </a:ext>
            </a:extLst>
          </p:cNvPr>
          <p:cNvSpPr>
            <a:spLocks noGrp="1"/>
          </p:cNvSpPr>
          <p:nvPr>
            <p:ph type="title"/>
          </p:nvPr>
        </p:nvSpPr>
        <p:spPr>
          <a:xfrm>
            <a:off x="745588" y="685799"/>
            <a:ext cx="11446412" cy="5954151"/>
          </a:xfrm>
        </p:spPr>
        <p:txBody>
          <a:bodyPr>
            <a:normAutofit/>
          </a:bodyPr>
          <a:lstStyle/>
          <a:p>
            <a:r>
              <a:rPr lang="en-US" sz="4000" b="1" dirty="0">
                <a:latin typeface="Calibri" panose="020F0502020204030204" pitchFamily="34" charset="0"/>
                <a:cs typeface="Calibri" panose="020F0502020204030204" pitchFamily="34" charset="0"/>
              </a:rPr>
              <a:t>The known DNA fragment lengths are as follows:</a:t>
            </a:r>
            <a:br>
              <a:rPr lang="en-US" sz="4000" b="1" dirty="0">
                <a:latin typeface="Calibri" panose="020F0502020204030204" pitchFamily="34" charset="0"/>
                <a:cs typeface="Calibri" panose="020F0502020204030204" pitchFamily="34" charset="0"/>
              </a:rPr>
            </a:b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1 - 23.1kbp</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2 – 9.4kbp</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3 – 6.7kbp</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4 – 4.4kbp</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5 – 2.3kbp</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6 – 2.0kbp</a:t>
            </a:r>
          </a:p>
        </p:txBody>
      </p:sp>
    </p:spTree>
    <p:extLst>
      <p:ext uri="{BB962C8B-B14F-4D97-AF65-F5344CB8AC3E}">
        <p14:creationId xmlns:p14="http://schemas.microsoft.com/office/powerpoint/2010/main" val="65918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26D5-8EA9-4EA1-94F1-F9741A4FD466}"/>
              </a:ext>
            </a:extLst>
          </p:cNvPr>
          <p:cNvSpPr>
            <a:spLocks noGrp="1"/>
          </p:cNvSpPr>
          <p:nvPr>
            <p:ph type="title"/>
          </p:nvPr>
        </p:nvSpPr>
        <p:spPr>
          <a:xfrm>
            <a:off x="1371600" y="685799"/>
            <a:ext cx="9601200" cy="3140613"/>
          </a:xfrm>
        </p:spPr>
        <p:txBody>
          <a:bodyPr>
            <a:normAutofit/>
          </a:bodyPr>
          <a:lstStyle/>
          <a:p>
            <a:pPr algn="ctr"/>
            <a:r>
              <a:rPr lang="en-US" sz="5400" b="1" dirty="0"/>
              <a:t>This activity was produced by:</a:t>
            </a:r>
            <a:br>
              <a:rPr lang="en-US" sz="5400" b="1" dirty="0"/>
            </a:br>
            <a:br>
              <a:rPr lang="en-US" sz="5400" b="1" dirty="0"/>
            </a:br>
            <a:r>
              <a:rPr lang="en-US" sz="5400" b="1" dirty="0"/>
              <a:t>The Purdue University</a:t>
            </a:r>
            <a:br>
              <a:rPr lang="en-US" sz="5400" b="1" dirty="0"/>
            </a:br>
            <a:r>
              <a:rPr lang="en-US" sz="5400" b="1" dirty="0"/>
              <a:t>Science Express Program</a:t>
            </a:r>
          </a:p>
        </p:txBody>
      </p:sp>
      <p:pic>
        <p:nvPicPr>
          <p:cNvPr id="3" name="Picture 2" descr="A close up of a logo&#10;&#10;Description automatically generated">
            <a:extLst>
              <a:ext uri="{FF2B5EF4-FFF2-40B4-BE49-F238E27FC236}">
                <a16:creationId xmlns:a16="http://schemas.microsoft.com/office/drawing/2014/main" id="{B98B1B42-2DF9-48CB-B472-7A8732563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123" y="3944475"/>
            <a:ext cx="5767754" cy="2018714"/>
          </a:xfrm>
          <a:prstGeom prst="rect">
            <a:avLst/>
          </a:prstGeom>
        </p:spPr>
      </p:pic>
    </p:spTree>
    <p:extLst>
      <p:ext uri="{BB962C8B-B14F-4D97-AF65-F5344CB8AC3E}">
        <p14:creationId xmlns:p14="http://schemas.microsoft.com/office/powerpoint/2010/main" val="416708942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251</TotalTime>
  <Words>426</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Franklin Gothic Book</vt:lpstr>
      <vt:lpstr>Crop</vt:lpstr>
      <vt:lpstr>Science Express Gel Electrophoresis DNA Extension</vt:lpstr>
      <vt:lpstr>PowerPoint Presentation</vt:lpstr>
      <vt:lpstr>PowerPoint Presentation</vt:lpstr>
      <vt:lpstr>PowerPoint Presentation</vt:lpstr>
      <vt:lpstr>PowerPoint Presentation</vt:lpstr>
      <vt:lpstr>The known DNA fragment lengths are as follows:  1 - 23.1kbp 2 – 9.4kbp 3 – 6.7kbp 4 – 4.4kbp 5 – 2.3kbp 6 – 2.0kbp</vt:lpstr>
      <vt:lpstr>This activity was produced by:  The Purdue University Science Express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Grigsby</dc:creator>
  <cp:lastModifiedBy>Zachary Grigsby</cp:lastModifiedBy>
  <cp:revision>19</cp:revision>
  <dcterms:created xsi:type="dcterms:W3CDTF">2020-04-07T14:07:25Z</dcterms:created>
  <dcterms:modified xsi:type="dcterms:W3CDTF">2020-04-07T18:20:22Z</dcterms:modified>
</cp:coreProperties>
</file>